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Arimo Bold" panose="020B0604020202020204" charset="0"/>
      <p:regular r:id="rId22"/>
    </p:embeddedFont>
    <p:embeddedFont>
      <p:font typeface="Asap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50" autoAdjust="0"/>
    <p:restoredTop sz="94622" autoAdjust="0"/>
  </p:normalViewPr>
  <p:slideViewPr>
    <p:cSldViewPr>
      <p:cViewPr varScale="1">
        <p:scale>
          <a:sx n="64" d="100"/>
          <a:sy n="64" d="100"/>
        </p:scale>
        <p:origin x="7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49400" y="-4032008"/>
            <a:ext cx="18288006" cy="6741916"/>
          </a:xfrm>
          <a:custGeom>
            <a:avLst/>
            <a:gdLst/>
            <a:ahLst/>
            <a:cxnLst/>
            <a:rect l="l" t="t" r="r" b="b"/>
            <a:pathLst>
              <a:path w="18288006" h="674191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28398" y="-1616182"/>
            <a:ext cx="18288006" cy="6304362"/>
          </a:xfrm>
          <a:custGeom>
            <a:avLst/>
            <a:gdLst/>
            <a:ahLst/>
            <a:cxnLst/>
            <a:rect l="l" t="t" r="r" b="b"/>
            <a:pathLst>
              <a:path w="18288006" h="6304362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" y="7218104"/>
            <a:ext cx="20943994" cy="4755348"/>
          </a:xfrm>
          <a:custGeom>
            <a:avLst/>
            <a:gdLst/>
            <a:ahLst/>
            <a:cxnLst/>
            <a:rect l="l" t="t" r="r" b="b"/>
            <a:pathLst>
              <a:path w="20943994" h="4755348">
                <a:moveTo>
                  <a:pt x="0" y="0"/>
                </a:moveTo>
                <a:lnTo>
                  <a:pt x="20943994" y="0"/>
                </a:lnTo>
                <a:lnTo>
                  <a:pt x="20943994" y="4755348"/>
                </a:lnTo>
                <a:lnTo>
                  <a:pt x="0" y="4755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55625" y="3228100"/>
            <a:ext cx="10113150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Mechanics of</a:t>
            </a:r>
          </a:p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47EBEB"/>
                </a:solidFill>
                <a:latin typeface="Arimo"/>
                <a:ea typeface="Arimo"/>
                <a:cs typeface="Arimo"/>
                <a:sym typeface="Arimo"/>
              </a:rPr>
              <a:t>Torsion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54675" y="6370379"/>
            <a:ext cx="103150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From Theory to Experimental Analysis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12200" y="7303829"/>
            <a:ext cx="103150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BY - Soham Jain (2425050037)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      Atharva Tiwari (2425050023)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85273">
            <a:off x="10136600" y="3445616"/>
            <a:ext cx="18288006" cy="6004872"/>
          </a:xfrm>
          <a:custGeom>
            <a:avLst/>
            <a:gdLst/>
            <a:ahLst/>
            <a:cxnLst/>
            <a:rect l="l" t="t" r="r" b="b"/>
            <a:pathLst>
              <a:path w="18288006" h="6004872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17875" y="962425"/>
            <a:ext cx="152383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Why These Sensors?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30717" y="4801735"/>
            <a:ext cx="5197950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Measures motor current draw during twisting.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Higher current = higher applied torque (T).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Helps estimate torque–twist relationship.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4338" y="3896860"/>
            <a:ext cx="519795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Current Sensor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4338" y="2386110"/>
            <a:ext cx="1097308" cy="1097240"/>
          </a:xfrm>
          <a:custGeom>
            <a:avLst/>
            <a:gdLst/>
            <a:ahLst/>
            <a:cxnLst/>
            <a:rect l="l" t="t" r="r" b="b"/>
            <a:pathLst>
              <a:path w="1097308" h="1097240">
                <a:moveTo>
                  <a:pt x="0" y="0"/>
                </a:moveTo>
                <a:lnTo>
                  <a:pt x="1097308" y="0"/>
                </a:lnTo>
                <a:lnTo>
                  <a:pt x="1097308" y="1097240"/>
                </a:lnTo>
                <a:lnTo>
                  <a:pt x="0" y="1097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87546" y="2388015"/>
            <a:ext cx="798562" cy="1140774"/>
          </a:xfrm>
          <a:custGeom>
            <a:avLst/>
            <a:gdLst/>
            <a:ahLst/>
            <a:cxnLst/>
            <a:rect l="l" t="t" r="r" b="b"/>
            <a:pathLst>
              <a:path w="798562" h="1140774">
                <a:moveTo>
                  <a:pt x="0" y="0"/>
                </a:moveTo>
                <a:lnTo>
                  <a:pt x="798562" y="0"/>
                </a:lnTo>
                <a:lnTo>
                  <a:pt x="798562" y="1140774"/>
                </a:lnTo>
                <a:lnTo>
                  <a:pt x="0" y="1140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87546" y="4801735"/>
            <a:ext cx="5198550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Measures rotation / twist of the wire.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Gives real-time angle data to Arduino.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Used to calculate angle of twist (θ).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87546" y="3896860"/>
            <a:ext cx="519855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Angle Sensor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7875" y="8992735"/>
            <a:ext cx="936355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Together they form the basis of torsion analysis.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1674148" y="6684868"/>
            <a:ext cx="18288006" cy="6304362"/>
          </a:xfrm>
          <a:custGeom>
            <a:avLst/>
            <a:gdLst/>
            <a:ahLst/>
            <a:cxnLst/>
            <a:rect l="l" t="t" r="r" b="b"/>
            <a:pathLst>
              <a:path w="18288006" h="6304362">
                <a:moveTo>
                  <a:pt x="18288006" y="0"/>
                </a:moveTo>
                <a:lnTo>
                  <a:pt x="0" y="0"/>
                </a:lnTo>
                <a:lnTo>
                  <a:pt x="0" y="6304362"/>
                </a:lnTo>
                <a:lnTo>
                  <a:pt x="18288006" y="630436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5575" y="1653775"/>
            <a:ext cx="72055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Test Rig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38450" y="2722980"/>
            <a:ext cx="7205550" cy="629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Wooden chassis built for stable and vibration-free operation.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Motor firmly mounted to prevent any movement during twisting load.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Rotating end attached to the motor shaft for applying torque.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Sensors positioned close to the motor for accurate readings.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Wiring and battery placement done to avoid interference with rotation.</a:t>
            </a:r>
          </a:p>
          <a:p>
            <a:pPr marL="955040" lvl="1" indent="-477520"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D34FF-7735-7FDC-63C2-6CF8561F1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333500"/>
            <a:ext cx="7569200" cy="56769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85273">
            <a:off x="9894050" y="3810216"/>
            <a:ext cx="18288006" cy="6004872"/>
          </a:xfrm>
          <a:custGeom>
            <a:avLst/>
            <a:gdLst/>
            <a:ahLst/>
            <a:cxnLst/>
            <a:rect l="l" t="t" r="r" b="b"/>
            <a:pathLst>
              <a:path w="18288006" h="6004872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425" y="962425"/>
            <a:ext cx="152251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Working Flow of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0672" y="2409825"/>
            <a:ext cx="13629662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Motor applies torque to the wire.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Wire (16 AWG) undergoes twisting as torque increases.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Angle Sensor measures twist / rotation of the wire.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Current Sensor measures motor load → torque estimation.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Arduino Nano Reads angle &amp; current data and Controls motor through BTS7960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Logs/outputs measured values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Power Source (11.1V Li-Po) supplies motor + control electronics.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85273">
            <a:off x="9894050" y="3810216"/>
            <a:ext cx="18288006" cy="6004872"/>
          </a:xfrm>
          <a:custGeom>
            <a:avLst/>
            <a:gdLst/>
            <a:ahLst/>
            <a:cxnLst/>
            <a:rect l="l" t="t" r="r" b="b"/>
            <a:pathLst>
              <a:path w="18288006" h="6004872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425" y="962425"/>
            <a:ext cx="152251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Working Princriple of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0672" y="2409825"/>
            <a:ext cx="13629662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The motor rotates at low RPM to apply gradual torque on the wire.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One end of the wire is fixed, the other end is twisted by the motor.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As torque increases, the wire experiences shear stress and begins to twist.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The angle sensor measures how much twist (θ) occurs.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The current sensor detects increased current as torque demand rises.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Arduino reads both sensors → gives real-time twist vs torque behavior.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System ensures controlled twisting without sudden load spikes.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85273">
            <a:off x="9894050" y="3810216"/>
            <a:ext cx="18288006" cy="6004872"/>
          </a:xfrm>
          <a:custGeom>
            <a:avLst/>
            <a:gdLst/>
            <a:ahLst/>
            <a:cxnLst/>
            <a:rect l="l" t="t" r="r" b="b"/>
            <a:pathLst>
              <a:path w="18288006" h="6004872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425" y="962425"/>
            <a:ext cx="152251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Expected Material Behavior Under Torsion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1425" y="2409825"/>
            <a:ext cx="9479507" cy="629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Linear Elastic Region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Twist increases proportionally with torque.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Material returns to original shape when torque is removed.</a:t>
            </a: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Non-Linear Region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Material starts losing stiffness.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Twist increases faster for the same torque.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Internal structure begins to deform.</a:t>
            </a: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Yield / Failure Region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Permanent twisting or distortion occurs.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Wire may neck, soften, or break depending on load.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Current spikes sharply due to sudden resistance drop.</a:t>
            </a: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9C4C184-87FC-DFD4-2D6B-E0E247FAE8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00416-8646-7EEB-B852-1D0D17E22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1943100"/>
            <a:ext cx="6437389" cy="503378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85273">
            <a:off x="9894050" y="3810216"/>
            <a:ext cx="18288006" cy="6004872"/>
          </a:xfrm>
          <a:custGeom>
            <a:avLst/>
            <a:gdLst/>
            <a:ahLst/>
            <a:cxnLst/>
            <a:rect l="l" t="t" r="r" b="b"/>
            <a:pathLst>
              <a:path w="18288006" h="6004872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34150" y="2037861"/>
            <a:ext cx="152251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     Applications                        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91364"/>
            <a:ext cx="7360279" cy="461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Used in drive shafts, axles, and couplings.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Essential in robotics: joints, grippers, torque transmission.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Found in tools: screwdrivers, torsion bars, wrenches.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Important in structural and mechanical design for load analysis.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3191364"/>
            <a:ext cx="7625183" cy="503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Torsion explains how materials behave under twisting loads.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The experiment demonstrates real-time twist vs torque behavior.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Angle + current measurements help understand material deformation.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A clear understanding of torsion is critical in mechatronics and mechanical systems.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15752" y="6558300"/>
            <a:ext cx="26422948" cy="5999350"/>
          </a:xfrm>
          <a:custGeom>
            <a:avLst/>
            <a:gdLst/>
            <a:ahLst/>
            <a:cxnLst/>
            <a:rect l="l" t="t" r="r" b="b"/>
            <a:pathLst>
              <a:path w="26422948" h="5999350">
                <a:moveTo>
                  <a:pt x="0" y="0"/>
                </a:moveTo>
                <a:lnTo>
                  <a:pt x="26422948" y="0"/>
                </a:lnTo>
                <a:lnTo>
                  <a:pt x="26422948" y="5999350"/>
                </a:lnTo>
                <a:lnTo>
                  <a:pt x="0" y="599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39598" y="-2227932"/>
            <a:ext cx="18288006" cy="6304362"/>
          </a:xfrm>
          <a:custGeom>
            <a:avLst/>
            <a:gdLst/>
            <a:ahLst/>
            <a:cxnLst/>
            <a:rect l="l" t="t" r="r" b="b"/>
            <a:pathLst>
              <a:path w="18288006" h="6304362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37800" y="-2227958"/>
            <a:ext cx="18288006" cy="6741916"/>
          </a:xfrm>
          <a:custGeom>
            <a:avLst/>
            <a:gdLst/>
            <a:ahLst/>
            <a:cxnLst/>
            <a:rect l="l" t="t" r="r" b="b"/>
            <a:pathLst>
              <a:path w="18288006" h="674191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19825" y="4586287"/>
            <a:ext cx="1364835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9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45540" y="7410654"/>
            <a:ext cx="20943994" cy="4755348"/>
          </a:xfrm>
          <a:custGeom>
            <a:avLst/>
            <a:gdLst/>
            <a:ahLst/>
            <a:cxnLst/>
            <a:rect l="l" t="t" r="r" b="b"/>
            <a:pathLst>
              <a:path w="20943994" h="4755348">
                <a:moveTo>
                  <a:pt x="0" y="0"/>
                </a:moveTo>
                <a:lnTo>
                  <a:pt x="20943994" y="0"/>
                </a:lnTo>
                <a:lnTo>
                  <a:pt x="20943994" y="4755348"/>
                </a:lnTo>
                <a:lnTo>
                  <a:pt x="0" y="4755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377948" y="-2435932"/>
            <a:ext cx="18288006" cy="6304362"/>
          </a:xfrm>
          <a:custGeom>
            <a:avLst/>
            <a:gdLst/>
            <a:ahLst/>
            <a:cxnLst/>
            <a:rect l="l" t="t" r="r" b="b"/>
            <a:pathLst>
              <a:path w="18288006" h="6304362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62425"/>
            <a:ext cx="15225150" cy="9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THREE IDEAS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66677" y="6314106"/>
            <a:ext cx="4167750" cy="156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Mercury is the closest planet to the Sun and the smallest of them all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0125" y="6314106"/>
            <a:ext cx="4167750" cy="156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Venus has a beautiful name and is the second planet from the Sun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53573" y="6314106"/>
            <a:ext cx="4167750" cy="156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Despite being red, Mars is actually a cold place. It’s full of iron oxide dust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6675" y="5385902"/>
            <a:ext cx="4167750" cy="90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MERCURY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60125" y="5385902"/>
            <a:ext cx="4167750" cy="90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VENUS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53575" y="5385902"/>
            <a:ext cx="4167750" cy="90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MARS</a:t>
            </a:r>
          </a:p>
        </p:txBody>
      </p:sp>
      <p:sp>
        <p:nvSpPr>
          <p:cNvPr id="11" name="Freeform 11"/>
          <p:cNvSpPr/>
          <p:nvPr/>
        </p:nvSpPr>
        <p:spPr>
          <a:xfrm>
            <a:off x="2180028" y="3574586"/>
            <a:ext cx="1097266" cy="1097240"/>
          </a:xfrm>
          <a:custGeom>
            <a:avLst/>
            <a:gdLst/>
            <a:ahLst/>
            <a:cxnLst/>
            <a:rect l="l" t="t" r="r" b="b"/>
            <a:pathLst>
              <a:path w="1097266" h="1097240">
                <a:moveTo>
                  <a:pt x="0" y="0"/>
                </a:moveTo>
                <a:lnTo>
                  <a:pt x="1097266" y="0"/>
                </a:lnTo>
                <a:lnTo>
                  <a:pt x="1097266" y="1097240"/>
                </a:lnTo>
                <a:lnTo>
                  <a:pt x="0" y="1097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58360" y="3574586"/>
            <a:ext cx="1391688" cy="1097286"/>
          </a:xfrm>
          <a:custGeom>
            <a:avLst/>
            <a:gdLst/>
            <a:ahLst/>
            <a:cxnLst/>
            <a:rect l="l" t="t" r="r" b="b"/>
            <a:pathLst>
              <a:path w="1391688" h="1097286">
                <a:moveTo>
                  <a:pt x="0" y="0"/>
                </a:moveTo>
                <a:lnTo>
                  <a:pt x="1391688" y="0"/>
                </a:lnTo>
                <a:lnTo>
                  <a:pt x="1391688" y="1097286"/>
                </a:lnTo>
                <a:lnTo>
                  <a:pt x="0" y="10972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90286" y="3574586"/>
            <a:ext cx="1055088" cy="1097240"/>
          </a:xfrm>
          <a:custGeom>
            <a:avLst/>
            <a:gdLst/>
            <a:ahLst/>
            <a:cxnLst/>
            <a:rect l="l" t="t" r="r" b="b"/>
            <a:pathLst>
              <a:path w="1055088" h="1097240">
                <a:moveTo>
                  <a:pt x="0" y="0"/>
                </a:moveTo>
                <a:lnTo>
                  <a:pt x="1055088" y="0"/>
                </a:lnTo>
                <a:lnTo>
                  <a:pt x="1055088" y="1097240"/>
                </a:lnTo>
                <a:lnTo>
                  <a:pt x="0" y="1097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71598" y="7015668"/>
            <a:ext cx="18288006" cy="6304362"/>
          </a:xfrm>
          <a:custGeom>
            <a:avLst/>
            <a:gdLst/>
            <a:ahLst/>
            <a:cxnLst/>
            <a:rect l="l" t="t" r="r" b="b"/>
            <a:pathLst>
              <a:path w="18288006" h="6304362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06200" y="4599842"/>
            <a:ext cx="18288006" cy="6741916"/>
          </a:xfrm>
          <a:custGeom>
            <a:avLst/>
            <a:gdLst/>
            <a:ahLst/>
            <a:cxnLst/>
            <a:rect l="l" t="t" r="r" b="b"/>
            <a:pathLst>
              <a:path w="18288006" h="674191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21623" y="2511323"/>
            <a:ext cx="7749296" cy="5926262"/>
          </a:xfrm>
          <a:custGeom>
            <a:avLst/>
            <a:gdLst/>
            <a:ahLst/>
            <a:cxnLst/>
            <a:rect l="l" t="t" r="r" b="b"/>
            <a:pathLst>
              <a:path w="7749296" h="5926262">
                <a:moveTo>
                  <a:pt x="0" y="0"/>
                </a:moveTo>
                <a:lnTo>
                  <a:pt x="7749296" y="0"/>
                </a:lnTo>
                <a:lnTo>
                  <a:pt x="7749296" y="5926262"/>
                </a:lnTo>
                <a:lnTo>
                  <a:pt x="0" y="5926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3202825"/>
            <a:ext cx="6682950" cy="108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PRODUCT DEMO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1425" y="4311150"/>
            <a:ext cx="6682950" cy="143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You can replace the image on the screen with your own work. Just right-click on it and select “Replace image”</a:t>
            </a:r>
          </a:p>
        </p:txBody>
      </p:sp>
      <p:sp>
        <p:nvSpPr>
          <p:cNvPr id="7" name="Freeform 7"/>
          <p:cNvSpPr/>
          <p:nvPr/>
        </p:nvSpPr>
        <p:spPr>
          <a:xfrm>
            <a:off x="9357675" y="2787575"/>
            <a:ext cx="7257998" cy="4090952"/>
          </a:xfrm>
          <a:custGeom>
            <a:avLst/>
            <a:gdLst/>
            <a:ahLst/>
            <a:cxnLst/>
            <a:rect l="l" t="t" r="r" b="b"/>
            <a:pathLst>
              <a:path w="7257998" h="4090952">
                <a:moveTo>
                  <a:pt x="0" y="0"/>
                </a:moveTo>
                <a:lnTo>
                  <a:pt x="7257998" y="0"/>
                </a:lnTo>
                <a:lnTo>
                  <a:pt x="7257998" y="4090952"/>
                </a:lnTo>
                <a:lnTo>
                  <a:pt x="0" y="409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03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730950" y="-1755260"/>
            <a:ext cx="18287998" cy="4034418"/>
          </a:xfrm>
          <a:custGeom>
            <a:avLst/>
            <a:gdLst/>
            <a:ahLst/>
            <a:cxnLst/>
            <a:rect l="l" t="t" r="r" b="b"/>
            <a:pathLst>
              <a:path w="18287998" h="4034418">
                <a:moveTo>
                  <a:pt x="0" y="0"/>
                </a:moveTo>
                <a:lnTo>
                  <a:pt x="18287998" y="0"/>
                </a:lnTo>
                <a:lnTo>
                  <a:pt x="18287998" y="4034418"/>
                </a:lnTo>
                <a:lnTo>
                  <a:pt x="0" y="403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52250" y="7969650"/>
            <a:ext cx="18287998" cy="3990958"/>
          </a:xfrm>
          <a:custGeom>
            <a:avLst/>
            <a:gdLst/>
            <a:ahLst/>
            <a:cxnLst/>
            <a:rect l="l" t="t" r="r" b="b"/>
            <a:pathLst>
              <a:path w="18287998" h="3990958">
                <a:moveTo>
                  <a:pt x="0" y="0"/>
                </a:moveTo>
                <a:lnTo>
                  <a:pt x="18287998" y="0"/>
                </a:lnTo>
                <a:lnTo>
                  <a:pt x="18287998" y="3990958"/>
                </a:lnTo>
                <a:lnTo>
                  <a:pt x="0" y="3990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8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1900" y="952900"/>
            <a:ext cx="1524420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16599" y="3947450"/>
            <a:ext cx="54751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What torsion actually is and its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Real-life relevance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16599" y="7387487"/>
            <a:ext cx="5475150" cy="79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You can describe the topic of the section here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06625" y="3947450"/>
            <a:ext cx="5475150" cy="79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You can describe the topic of the section here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0232" y="7430850"/>
            <a:ext cx="5475150" cy="79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You can describe the topic of the section here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2300" y="3244400"/>
            <a:ext cx="1187400" cy="124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2300" y="6720600"/>
            <a:ext cx="1187400" cy="124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12832" y="3244400"/>
            <a:ext cx="1187400" cy="124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12832" y="6720600"/>
            <a:ext cx="1187400" cy="124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16599" y="3357687"/>
            <a:ext cx="547515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What is Torsion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06625" y="3357687"/>
            <a:ext cx="547515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Experimental Setup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15825" y="6840300"/>
            <a:ext cx="624778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Working Principle &amp; Procedure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00232" y="6840300"/>
            <a:ext cx="69983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Results, Applications &amp; 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15825" y="13617700"/>
            <a:ext cx="5475150" cy="79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You can describe the topic of the section here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06625" y="13617700"/>
            <a:ext cx="5475150" cy="79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You can describe the topic of the section here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85273">
            <a:off x="9894050" y="3810216"/>
            <a:ext cx="18288006" cy="6004872"/>
          </a:xfrm>
          <a:custGeom>
            <a:avLst/>
            <a:gdLst/>
            <a:ahLst/>
            <a:cxnLst/>
            <a:rect l="l" t="t" r="r" b="b"/>
            <a:pathLst>
              <a:path w="18288006" h="6004872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33211" y="3732479"/>
            <a:ext cx="7223364" cy="3947560"/>
          </a:xfrm>
          <a:custGeom>
            <a:avLst/>
            <a:gdLst/>
            <a:ahLst/>
            <a:cxnLst/>
            <a:rect l="l" t="t" r="r" b="b"/>
            <a:pathLst>
              <a:path w="7223364" h="3947560">
                <a:moveTo>
                  <a:pt x="0" y="0"/>
                </a:moveTo>
                <a:lnTo>
                  <a:pt x="7223364" y="0"/>
                </a:lnTo>
                <a:lnTo>
                  <a:pt x="7223364" y="3947560"/>
                </a:lnTo>
                <a:lnTo>
                  <a:pt x="0" y="3947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46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62425"/>
            <a:ext cx="152251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What Is Torsion?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6521" y="3182134"/>
            <a:ext cx="7029150" cy="503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Torsion is the twisting of a structural member when a torque is applied.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Caused by a moment acting about the longitudinal axis.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Produces shear stress inside the material.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Common in shafts, wires, tools, couplers, and rotating machinery.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85273">
            <a:off x="9894050" y="3810216"/>
            <a:ext cx="18288006" cy="6004872"/>
          </a:xfrm>
          <a:custGeom>
            <a:avLst/>
            <a:gdLst/>
            <a:ahLst/>
            <a:cxnLst/>
            <a:rect l="l" t="t" r="r" b="b"/>
            <a:pathLst>
              <a:path w="18288006" h="6004872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33211" y="3732479"/>
            <a:ext cx="7223364" cy="3947560"/>
          </a:xfrm>
          <a:custGeom>
            <a:avLst/>
            <a:gdLst/>
            <a:ahLst/>
            <a:cxnLst/>
            <a:rect l="l" t="t" r="r" b="b"/>
            <a:pathLst>
              <a:path w="7223364" h="3947560">
                <a:moveTo>
                  <a:pt x="0" y="0"/>
                </a:moveTo>
                <a:lnTo>
                  <a:pt x="7223364" y="0"/>
                </a:lnTo>
                <a:lnTo>
                  <a:pt x="7223364" y="3947560"/>
                </a:lnTo>
                <a:lnTo>
                  <a:pt x="0" y="3947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46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962425"/>
            <a:ext cx="152251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How Torque Creates Twisting?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6521" y="3182134"/>
            <a:ext cx="7029150" cy="545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Torque (T) is a rotational force applied at a distance from the axis.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When torque is applied, the material experiences internal resistance to twisting.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This resistance generates shear stresses inside the cross-section.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Higher torque → greater twist, until the material’s limit is reached.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85273">
            <a:off x="9894050" y="3810216"/>
            <a:ext cx="18288006" cy="6004872"/>
          </a:xfrm>
          <a:custGeom>
            <a:avLst/>
            <a:gdLst/>
            <a:ahLst/>
            <a:cxnLst/>
            <a:rect l="l" t="t" r="r" b="b"/>
            <a:pathLst>
              <a:path w="18288006" h="6004872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425" y="962425"/>
            <a:ext cx="152251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Shear Stress in Torsion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6521" y="3182134"/>
            <a:ext cx="7029150" cy="461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When a material is twisted, it develops shear stress (τ) over its cross-section.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Shear stress increases linearly from the center to the outer surface.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Maximum shear stress occurs at the outer radius (r).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78608" y="3163084"/>
            <a:ext cx="254210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τ = T × r 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    J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78608" y="4945752"/>
            <a:ext cx="5329803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Here -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T = Applied torque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r = Radius from center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J = Polar moment of inertia shape)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49660" y="3758396"/>
            <a:ext cx="532980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--------------</a:t>
            </a:r>
          </a:p>
        </p:txBody>
      </p:sp>
    </p:spTree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85273">
            <a:off x="9894050" y="3810216"/>
            <a:ext cx="18288006" cy="6004872"/>
          </a:xfrm>
          <a:custGeom>
            <a:avLst/>
            <a:gdLst/>
            <a:ahLst/>
            <a:cxnLst/>
            <a:rect l="l" t="t" r="r" b="b"/>
            <a:pathLst>
              <a:path w="18288006" h="6004872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425" y="962425"/>
            <a:ext cx="152251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Angle of Twist (θ)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6521" y="3182134"/>
            <a:ext cx="7029150" cy="461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Angle of twist tells how much the shaft/wire rotates under torque.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Depends on the material, length, geometry, and applied torque.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Higher torque or longer specimen = greater twist.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Stiffer material (higher G) = less twist.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91369" y="3163084"/>
            <a:ext cx="273129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θ = T × L 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     G × J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91369" y="4945752"/>
            <a:ext cx="5329803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Here -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T = Applied torque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L = Length of the specimen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G = Modulus of rigidity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J = Polar moment of inertia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endParaRPr lang="en-US" sz="2499" b="1">
              <a:solidFill>
                <a:srgbClr val="EBEAF3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29497" y="3758396"/>
            <a:ext cx="532980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-----------------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85273">
            <a:off x="9894050" y="3810216"/>
            <a:ext cx="18288006" cy="6004872"/>
          </a:xfrm>
          <a:custGeom>
            <a:avLst/>
            <a:gdLst/>
            <a:ahLst/>
            <a:cxnLst/>
            <a:rect l="l" t="t" r="r" b="b"/>
            <a:pathLst>
              <a:path w="18288006" h="6004872">
                <a:moveTo>
                  <a:pt x="0" y="0"/>
                </a:moveTo>
                <a:lnTo>
                  <a:pt x="18288006" y="0"/>
                </a:lnTo>
                <a:lnTo>
                  <a:pt x="18288006" y="6004872"/>
                </a:lnTo>
                <a:lnTo>
                  <a:pt x="0" y="600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39100" y="1262772"/>
            <a:ext cx="14609801" cy="7761457"/>
          </a:xfrm>
          <a:custGeom>
            <a:avLst/>
            <a:gdLst/>
            <a:ahLst/>
            <a:cxnLst/>
            <a:rect l="l" t="t" r="r" b="b"/>
            <a:pathLst>
              <a:path w="14609801" h="7761457">
                <a:moveTo>
                  <a:pt x="0" y="0"/>
                </a:moveTo>
                <a:lnTo>
                  <a:pt x="14609800" y="0"/>
                </a:lnTo>
                <a:lnTo>
                  <a:pt x="14609800" y="7761456"/>
                </a:lnTo>
                <a:lnTo>
                  <a:pt x="0" y="776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95210" y="7402204"/>
            <a:ext cx="20943994" cy="4755348"/>
          </a:xfrm>
          <a:custGeom>
            <a:avLst/>
            <a:gdLst/>
            <a:ahLst/>
            <a:cxnLst/>
            <a:rect l="l" t="t" r="r" b="b"/>
            <a:pathLst>
              <a:path w="20943994" h="4755348">
                <a:moveTo>
                  <a:pt x="0" y="0"/>
                </a:moveTo>
                <a:lnTo>
                  <a:pt x="20943994" y="0"/>
                </a:lnTo>
                <a:lnTo>
                  <a:pt x="20943994" y="4755348"/>
                </a:lnTo>
                <a:lnTo>
                  <a:pt x="0" y="4755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94148" y="-2209576"/>
            <a:ext cx="18288006" cy="6304362"/>
          </a:xfrm>
          <a:custGeom>
            <a:avLst/>
            <a:gdLst/>
            <a:ahLst/>
            <a:cxnLst/>
            <a:rect l="l" t="t" r="r" b="b"/>
            <a:pathLst>
              <a:path w="18288006" h="6304362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85800" y="5415642"/>
            <a:ext cx="18288006" cy="6741916"/>
          </a:xfrm>
          <a:custGeom>
            <a:avLst/>
            <a:gdLst/>
            <a:ahLst/>
            <a:cxnLst/>
            <a:rect l="l" t="t" r="r" b="b"/>
            <a:pathLst>
              <a:path w="18288006" h="674191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49855" y="2773930"/>
            <a:ext cx="11112600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Experimental Setup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8244" y="5976457"/>
            <a:ext cx="1229582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(Each component is chosen to safely apply torque and measure twist accurately).</a:t>
            </a: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27598" y="-2461832"/>
            <a:ext cx="18288006" cy="6304362"/>
          </a:xfrm>
          <a:custGeom>
            <a:avLst/>
            <a:gdLst/>
            <a:ahLst/>
            <a:cxnLst/>
            <a:rect l="l" t="t" r="r" b="b"/>
            <a:pathLst>
              <a:path w="18288006" h="6304362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50200" y="-4877658"/>
            <a:ext cx="18288006" cy="6741916"/>
          </a:xfrm>
          <a:custGeom>
            <a:avLst/>
            <a:gdLst/>
            <a:ahLst/>
            <a:cxnLst/>
            <a:rect l="l" t="t" r="r" b="b"/>
            <a:pathLst>
              <a:path w="18288006" h="674191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60225" y="4576464"/>
            <a:ext cx="37675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high-current motor driver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6015" y="4576464"/>
            <a:ext cx="37675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for control + data handling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1425" y="962425"/>
            <a:ext cx="15225150" cy="72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 dirty="0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Components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6635" y="4576464"/>
            <a:ext cx="37675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Low speed → controlled twisting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76221" y="8084757"/>
            <a:ext cx="37675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for mounting and stability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13635" y="3942797"/>
            <a:ext cx="377355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12V 10 RPM motor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53325" y="3942797"/>
            <a:ext cx="377355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BTS7960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3015" y="3942797"/>
            <a:ext cx="377355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Arduino Nano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69131" y="7540443"/>
            <a:ext cx="4391658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Custom wood chassis</a:t>
            </a:r>
          </a:p>
        </p:txBody>
      </p:sp>
      <p:sp>
        <p:nvSpPr>
          <p:cNvPr id="18" name="Freeform 18"/>
          <p:cNvSpPr/>
          <p:nvPr/>
        </p:nvSpPr>
        <p:spPr>
          <a:xfrm>
            <a:off x="7086600" y="6025935"/>
            <a:ext cx="936526" cy="1019502"/>
          </a:xfrm>
          <a:custGeom>
            <a:avLst/>
            <a:gdLst/>
            <a:ahLst/>
            <a:cxnLst/>
            <a:rect l="l" t="t" r="r" b="b"/>
            <a:pathLst>
              <a:path w="936526" h="1019502">
                <a:moveTo>
                  <a:pt x="0" y="0"/>
                </a:moveTo>
                <a:lnTo>
                  <a:pt x="936526" y="0"/>
                </a:lnTo>
                <a:lnTo>
                  <a:pt x="936526" y="1019502"/>
                </a:lnTo>
                <a:lnTo>
                  <a:pt x="0" y="1019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527000" y="2637222"/>
            <a:ext cx="1391982" cy="1097322"/>
          </a:xfrm>
          <a:custGeom>
            <a:avLst/>
            <a:gdLst/>
            <a:ahLst/>
            <a:cxnLst/>
            <a:rect l="l" t="t" r="r" b="b"/>
            <a:pathLst>
              <a:path w="1391982" h="1097322">
                <a:moveTo>
                  <a:pt x="0" y="0"/>
                </a:moveTo>
                <a:lnTo>
                  <a:pt x="1391982" y="0"/>
                </a:lnTo>
                <a:lnTo>
                  <a:pt x="1391982" y="1097322"/>
                </a:lnTo>
                <a:lnTo>
                  <a:pt x="0" y="1097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469720" y="2637224"/>
            <a:ext cx="1093382" cy="1092880"/>
          </a:xfrm>
          <a:custGeom>
            <a:avLst/>
            <a:gdLst/>
            <a:ahLst/>
            <a:cxnLst/>
            <a:rect l="l" t="t" r="r" b="b"/>
            <a:pathLst>
              <a:path w="1093382" h="1092880">
                <a:moveTo>
                  <a:pt x="0" y="0"/>
                </a:moveTo>
                <a:lnTo>
                  <a:pt x="1093382" y="0"/>
                </a:lnTo>
                <a:lnTo>
                  <a:pt x="1093382" y="1092880"/>
                </a:lnTo>
                <a:lnTo>
                  <a:pt x="0" y="10928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406394" y="2637224"/>
            <a:ext cx="1093382" cy="976736"/>
          </a:xfrm>
          <a:custGeom>
            <a:avLst/>
            <a:gdLst/>
            <a:ahLst/>
            <a:cxnLst/>
            <a:rect l="l" t="t" r="r" b="b"/>
            <a:pathLst>
              <a:path w="1093382" h="976736">
                <a:moveTo>
                  <a:pt x="0" y="0"/>
                </a:moveTo>
                <a:lnTo>
                  <a:pt x="1093382" y="0"/>
                </a:lnTo>
                <a:lnTo>
                  <a:pt x="1093382" y="976736"/>
                </a:lnTo>
                <a:lnTo>
                  <a:pt x="0" y="976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955</Words>
  <Application>Microsoft Office PowerPoint</Application>
  <PresentationFormat>Custom</PresentationFormat>
  <Paragraphs>206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Arimo</vt:lpstr>
      <vt:lpstr>Calibri</vt:lpstr>
      <vt:lpstr>Arial</vt:lpstr>
      <vt:lpstr>Arimo Bold</vt:lpstr>
      <vt:lpstr>Asap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Futuristic Background by Slidesgo.pptx</dc:title>
  <dc:creator>Atharva</dc:creator>
  <cp:lastModifiedBy>Atharva Tiwari</cp:lastModifiedBy>
  <cp:revision>3</cp:revision>
  <dcterms:created xsi:type="dcterms:W3CDTF">2006-08-16T00:00:00Z</dcterms:created>
  <dcterms:modified xsi:type="dcterms:W3CDTF">2025-11-20T14:43:21Z</dcterms:modified>
  <dc:identifier>DAG5KIv_sj8</dc:identifier>
</cp:coreProperties>
</file>